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13"/>
  </p:normalViewPr>
  <p:slideViewPr>
    <p:cSldViewPr snapToGrid="0" snapToObjects="1">
      <p:cViewPr varScale="1">
        <p:scale>
          <a:sx n="88" d="100"/>
          <a:sy n="88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665B3-DAA4-45CC-9066-154A709DB0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D55180-59CF-4076-9388-8947F99417C2}">
      <dgm:prSet/>
      <dgm:spPr/>
      <dgm:t>
        <a:bodyPr/>
        <a:lstStyle/>
        <a:p>
          <a:r>
            <a:rPr lang="it-IT"/>
            <a:t>IL MITO ALLE ORIGINI DEL PENSIERO SCIENTIFICO. </a:t>
          </a:r>
          <a:endParaRPr lang="en-US"/>
        </a:p>
      </dgm:t>
    </dgm:pt>
    <dgm:pt modelId="{1DD3C1FD-6751-4DB2-97A3-E7B142C8766F}" type="parTrans" cxnId="{FB9B9809-CC5F-4F67-8C16-1699C74FB0FC}">
      <dgm:prSet/>
      <dgm:spPr/>
      <dgm:t>
        <a:bodyPr/>
        <a:lstStyle/>
        <a:p>
          <a:endParaRPr lang="en-US"/>
        </a:p>
      </dgm:t>
    </dgm:pt>
    <dgm:pt modelId="{9D17C508-E1A7-43A9-B456-6E79E7C89AAF}" type="sibTrans" cxnId="{FB9B9809-CC5F-4F67-8C16-1699C74FB0FC}">
      <dgm:prSet/>
      <dgm:spPr/>
      <dgm:t>
        <a:bodyPr/>
        <a:lstStyle/>
        <a:p>
          <a:endParaRPr lang="en-US"/>
        </a:p>
      </dgm:t>
    </dgm:pt>
    <dgm:pt modelId="{2682BC0F-519F-406A-B382-AF7CAB79F7EE}">
      <dgm:prSet/>
      <dgm:spPr/>
      <dgm:t>
        <a:bodyPr/>
        <a:lstStyle/>
        <a:p>
          <a:r>
            <a:rPr lang="it-IT"/>
            <a:t>LABORATORIO POMERIDIANO PER GLI ALUNNI DELLE CLASSI ?</a:t>
          </a:r>
          <a:endParaRPr lang="en-US"/>
        </a:p>
      </dgm:t>
    </dgm:pt>
    <dgm:pt modelId="{6A83DB7F-4129-4E69-9168-13F3F81437FD}" type="parTrans" cxnId="{DB1B8028-A81E-4B19-8976-7B1C40D61A3F}">
      <dgm:prSet/>
      <dgm:spPr/>
      <dgm:t>
        <a:bodyPr/>
        <a:lstStyle/>
        <a:p>
          <a:endParaRPr lang="en-US"/>
        </a:p>
      </dgm:t>
    </dgm:pt>
    <dgm:pt modelId="{2F180C8E-00A7-47FA-BFBB-D58555A1EF5B}" type="sibTrans" cxnId="{DB1B8028-A81E-4B19-8976-7B1C40D61A3F}">
      <dgm:prSet/>
      <dgm:spPr/>
      <dgm:t>
        <a:bodyPr/>
        <a:lstStyle/>
        <a:p>
          <a:endParaRPr lang="en-US"/>
        </a:p>
      </dgm:t>
    </dgm:pt>
    <dgm:pt modelId="{02089795-C9B3-7E4D-9CC5-8B9BF4CB1C8F}" type="pres">
      <dgm:prSet presAssocID="{A80665B3-DAA4-45CC-9066-154A709DB0F4}" presName="linear" presStyleCnt="0">
        <dgm:presLayoutVars>
          <dgm:animLvl val="lvl"/>
          <dgm:resizeHandles val="exact"/>
        </dgm:presLayoutVars>
      </dgm:prSet>
      <dgm:spPr/>
    </dgm:pt>
    <dgm:pt modelId="{C1F5EE3D-7107-B144-BB6C-A82AEC06D787}" type="pres">
      <dgm:prSet presAssocID="{D0D55180-59CF-4076-9388-8947F99417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72FFD4-4AD8-C44C-96BD-DBAB2B0AED03}" type="pres">
      <dgm:prSet presAssocID="{9D17C508-E1A7-43A9-B456-6E79E7C89AAF}" presName="spacer" presStyleCnt="0"/>
      <dgm:spPr/>
    </dgm:pt>
    <dgm:pt modelId="{82F3D6AE-3DA2-9144-AAAD-B2C8CD97F707}" type="pres">
      <dgm:prSet presAssocID="{2682BC0F-519F-406A-B382-AF7CAB79F7E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9B9809-CC5F-4F67-8C16-1699C74FB0FC}" srcId="{A80665B3-DAA4-45CC-9066-154A709DB0F4}" destId="{D0D55180-59CF-4076-9388-8947F99417C2}" srcOrd="0" destOrd="0" parTransId="{1DD3C1FD-6751-4DB2-97A3-E7B142C8766F}" sibTransId="{9D17C508-E1A7-43A9-B456-6E79E7C89AAF}"/>
    <dgm:cxn modelId="{3FD2B424-434C-6645-8501-87D567AFE55A}" type="presOf" srcId="{2682BC0F-519F-406A-B382-AF7CAB79F7EE}" destId="{82F3D6AE-3DA2-9144-AAAD-B2C8CD97F707}" srcOrd="0" destOrd="0" presId="urn:microsoft.com/office/officeart/2005/8/layout/vList2"/>
    <dgm:cxn modelId="{DB1B8028-A81E-4B19-8976-7B1C40D61A3F}" srcId="{A80665B3-DAA4-45CC-9066-154A709DB0F4}" destId="{2682BC0F-519F-406A-B382-AF7CAB79F7EE}" srcOrd="1" destOrd="0" parTransId="{6A83DB7F-4129-4E69-9168-13F3F81437FD}" sibTransId="{2F180C8E-00A7-47FA-BFBB-D58555A1EF5B}"/>
    <dgm:cxn modelId="{D2002B7C-3DB8-DB4A-9033-7DE50424AD44}" type="presOf" srcId="{A80665B3-DAA4-45CC-9066-154A709DB0F4}" destId="{02089795-C9B3-7E4D-9CC5-8B9BF4CB1C8F}" srcOrd="0" destOrd="0" presId="urn:microsoft.com/office/officeart/2005/8/layout/vList2"/>
    <dgm:cxn modelId="{7EE937DF-285D-EB45-AE3A-FE3F26C48473}" type="presOf" srcId="{D0D55180-59CF-4076-9388-8947F99417C2}" destId="{C1F5EE3D-7107-B144-BB6C-A82AEC06D787}" srcOrd="0" destOrd="0" presId="urn:microsoft.com/office/officeart/2005/8/layout/vList2"/>
    <dgm:cxn modelId="{A3FD2820-44AE-CC4F-9738-ED2D58E7E28D}" type="presParOf" srcId="{02089795-C9B3-7E4D-9CC5-8B9BF4CB1C8F}" destId="{C1F5EE3D-7107-B144-BB6C-A82AEC06D787}" srcOrd="0" destOrd="0" presId="urn:microsoft.com/office/officeart/2005/8/layout/vList2"/>
    <dgm:cxn modelId="{26550226-8797-9843-A835-283877D1C698}" type="presParOf" srcId="{02089795-C9B3-7E4D-9CC5-8B9BF4CB1C8F}" destId="{8272FFD4-4AD8-C44C-96BD-DBAB2B0AED03}" srcOrd="1" destOrd="0" presId="urn:microsoft.com/office/officeart/2005/8/layout/vList2"/>
    <dgm:cxn modelId="{7D9EECBB-502D-ED4B-B5B5-71FB3A3FFDCD}" type="presParOf" srcId="{02089795-C9B3-7E4D-9CC5-8B9BF4CB1C8F}" destId="{82F3D6AE-3DA2-9144-AAAD-B2C8CD97F7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5EE3D-7107-B144-BB6C-A82AEC06D787}">
      <dsp:nvSpPr>
        <dsp:cNvPr id="0" name=""/>
        <dsp:cNvSpPr/>
      </dsp:nvSpPr>
      <dsp:spPr>
        <a:xfrm>
          <a:off x="0" y="45164"/>
          <a:ext cx="6253721" cy="2419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IL MITO ALLE ORIGINI DEL PENSIERO SCIENTIFICO. </a:t>
          </a:r>
          <a:endParaRPr lang="en-US" sz="4400" kern="1200"/>
        </a:p>
      </dsp:txBody>
      <dsp:txXfrm>
        <a:off x="118113" y="163277"/>
        <a:ext cx="6017495" cy="2183334"/>
      </dsp:txXfrm>
    </dsp:sp>
    <dsp:sp modelId="{82F3D6AE-3DA2-9144-AAAD-B2C8CD97F707}">
      <dsp:nvSpPr>
        <dsp:cNvPr id="0" name=""/>
        <dsp:cNvSpPr/>
      </dsp:nvSpPr>
      <dsp:spPr>
        <a:xfrm>
          <a:off x="0" y="2591444"/>
          <a:ext cx="6253721" cy="24195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LABORATORIO POMERIDIANO PER GLI ALUNNI DELLE CLASSI ?</a:t>
          </a:r>
          <a:endParaRPr lang="en-US" sz="4400" kern="1200"/>
        </a:p>
      </dsp:txBody>
      <dsp:txXfrm>
        <a:off x="118113" y="2709557"/>
        <a:ext cx="6017495" cy="218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3A0AA-D1AB-2849-89AC-77F868029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E0BC80-30C1-6347-AAD5-8E837C024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783BA1-D38C-A94C-92CC-B4018160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C0BCD2-C57C-9A40-A4FE-799A1B47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1827AE-FFB5-E342-9BEB-2FDBC103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3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A4031-B19C-0A46-9A11-90D26700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C270B6-F625-7F40-B71F-608DB6635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5913A-A0E1-2D4C-B872-8A7760A2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020046-4339-2341-8D44-923CD711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06746-973E-494D-B9CB-26F23142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247E64F-E0EF-1640-85C5-FDC54D980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FE377E-99B4-EE4C-9CF7-76DF4943E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51E094-2CF8-A742-ABE4-51F98E60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8822D0-0AAF-A64D-B109-41AB4522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8C1C0-3CB3-1C41-A73A-85F25E17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7B0EE8-8CFE-4246-B675-90F7636B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83B455-4CAB-E149-AB07-37BC8CA1F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CCDCF6-316F-A04B-ADF3-8A10BD2E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442D77-ECC5-9345-84D5-59F4E7C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A6A3E7-F5F8-E840-B7EF-E9DBF677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0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966E3-4899-1C44-B53A-50C81B23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5DE60F-4695-B440-9295-C23B8D52A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A03D93-A6B4-2146-A5C5-42BA8EA7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88A906-D2E4-704C-A033-AF22A7A5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889F5F-BAC7-2C4C-A9D1-C0D06A34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5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D5D403-B9EC-B144-A50C-05182C2E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95BD96-47F7-2243-A298-D8B3B14E9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72499A-627F-D14B-BF5C-C975F0645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735CA4-E053-424E-A74D-7CF38211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CC1F98-5C40-5A4B-AD25-0B06590C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55AA9-B1C7-7D4B-90D9-14E46121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2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F7FCC-7BE6-AF49-835F-3255AA01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25C067-9FDA-0D4C-9A03-F5246A6B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94DF43-0545-234E-9296-3DD68325F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946BC8-9F6F-1041-9B33-7E62AA50B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04D788-7B32-F042-A74D-0176FD5AF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2D79B1-DA27-814C-A90A-57C67D39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1AE0F8-CEB8-DA4A-BDE1-64B8B7DB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72CC90-4658-3F49-845E-6D4480EE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D1894-2DDA-FC46-A147-6E2C797D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7642F9-3A27-B643-8589-FB62E575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F75936-B804-9B49-ACA1-48786FCE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8D7F21-EEE0-9442-9804-7F5F7E5F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8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188214-3C96-FB42-8FE3-7CD9DC55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16F627-07A2-5546-9789-EAEF70E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E8AD94-75CD-1B46-B5E7-620092C9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3C040-0D76-814B-B866-D9CD0B28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94254-7BE2-214A-AC0A-B1DA29AC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889ACE-5C1E-014C-B597-4877E675D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6B570C-3885-9243-B0B8-BECB6E3D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9E1867-B579-D441-A468-788219C3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6D1A1F-795E-1549-9016-C0953BEA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8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9ED07-373A-414F-B31D-340BB959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BBCB333-ED48-1641-8129-FA0717DC5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E2B5E0-070B-7044-9D2B-EE69220F6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24D32B-3F6C-E945-AEB6-381FA0E1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296B7D-4CCC-2D4A-BA11-56EEF4EF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3D4371-AA16-4045-A66A-7F3EC919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0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2D2657-56FA-2F4D-9402-D45610CF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9B2201-5DBA-5240-A729-5C856120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89EC5E-55F2-9041-9D3D-1194DEEA1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B37146-D1D0-444C-BA95-45C588687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E8DC83-0AAF-2143-A839-C97305011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6F765-01E6-3E4E-BBD5-48CE62B64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808200"/>
            <a:ext cx="3734014" cy="2566126"/>
          </a:xfrm>
        </p:spPr>
        <p:txBody>
          <a:bodyPr anchor="b">
            <a:normAutofit/>
          </a:bodyPr>
          <a:lstStyle/>
          <a:p>
            <a:r>
              <a:rPr lang="it-IT" sz="4800" dirty="0"/>
              <a:t>Facciamoci qualche domanda…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6CBEBA-53A9-F642-8B3F-4D0ED4550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3642650"/>
            <a:ext cx="3734014" cy="2566126"/>
          </a:xfrm>
        </p:spPr>
        <p:txBody>
          <a:bodyPr>
            <a:normAutofit fontScale="55000" lnSpcReduction="20000"/>
          </a:bodyPr>
          <a:lstStyle/>
          <a:p>
            <a:pPr algn="thaiDist">
              <a:lnSpc>
                <a:spcPct val="220000"/>
              </a:lnSpc>
            </a:pPr>
            <a:r>
              <a:rPr lang="it-IT" sz="2900" i="1" dirty="0">
                <a:latin typeface="Arial" panose="020B0604020202020204" pitchFamily="34" charset="0"/>
                <a:cs typeface="Arial" panose="020B0604020202020204" pitchFamily="34" charset="0"/>
              </a:rPr>
              <a:t>Lo scienziato non è l’uomo che fornisce le vere risposte; è quello che pone le vere domande.</a:t>
            </a:r>
          </a:p>
          <a:p>
            <a:pPr algn="ctr"/>
            <a:b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(Claude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Lévi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-Strauss)</a:t>
            </a:r>
          </a:p>
          <a:p>
            <a:b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4FC24F-32AD-1E49-85DC-F227616E2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642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668E893-2C8A-40C3-94F9-38315E935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803242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953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83AEF5-95DA-564D-8D3F-B4F7DCAF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57" y="1253331"/>
            <a:ext cx="10515600" cy="43513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/>
              <a:t>Nel corso delle attività laboratoriali gli alunni saranno sollecitati, con metodo prevalentemente induttivo, a individuare le principali domande che gli uomini si sono posti e che costituiscono l’origine della ricerca scientifica.</a:t>
            </a:r>
          </a:p>
          <a:p>
            <a:r>
              <a:rPr lang="it-IT" dirty="0"/>
              <a:t>Si dimostrerà come il mito sia stata la prima forma utilizzata per interrogarsi sui misteri della natura e della vita e come la scienza moderna ancora si stia interrogando su alcune importanti questioni.</a:t>
            </a:r>
          </a:p>
          <a:p>
            <a:r>
              <a:rPr lang="it-IT" dirty="0"/>
              <a:t>Si dimostrerà anche, in tal modo, che la ricerca è in continua evoluzione e che le domande che ci poniamo, se sono giuste, contribuiscono al progresso dell’umanità.</a:t>
            </a:r>
          </a:p>
        </p:txBody>
      </p:sp>
    </p:spTree>
    <p:extLst>
      <p:ext uri="{BB962C8B-B14F-4D97-AF65-F5344CB8AC3E}">
        <p14:creationId xmlns:p14="http://schemas.microsoft.com/office/powerpoint/2010/main" val="303693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19C7B4-53C3-6B48-AD32-705E44605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0E7A293-01B7-4143-A5A2-1797B971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PRENDEREMO SPUNTO DALL’OPERA DI RAFFAELLO SANZIO “LA SCUOLA DI ATENE” PER RICONOSCERE I FILOSOFI CHE HANNO AVVIATO LA RIFLESSIONE SCIENTIFICA</a:t>
            </a:r>
          </a:p>
        </p:txBody>
      </p:sp>
    </p:spTree>
    <p:extLst>
      <p:ext uri="{BB962C8B-B14F-4D97-AF65-F5344CB8AC3E}">
        <p14:creationId xmlns:p14="http://schemas.microsoft.com/office/powerpoint/2010/main" val="168687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a filosofia presocratica: da Talete ad Anassagora - WeSchool">
            <a:extLst>
              <a:ext uri="{FF2B5EF4-FFF2-40B4-BE49-F238E27FC236}">
                <a16:creationId xmlns:a16="http://schemas.microsoft.com/office/drawing/2014/main" id="{BEB1D09B-E2BD-E548-A2C4-23751E6B2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DE75598C-2893-44D6-A408-A26EBE7D8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2" y="580571"/>
            <a:ext cx="4992914" cy="559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Leggeremo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alcuni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frammenti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filosofi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presocratici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scelti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commentati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dall’insegnante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alcuni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platonici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confronteremo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Pitagora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Euclide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Tolomeo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Simuleremo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qualche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dialogo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suoi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discepoli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Cercheremo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l’importanza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Aristotele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dell’analisi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logica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358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FBF547-2023-6344-BDB9-BABCAFD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/>
              <a:t>Obiettivi didattici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8AE7F81-2FAB-B848-A9D0-A9107B9C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Acquisizione di </a:t>
            </a:r>
          </a:p>
          <a:p>
            <a:r>
              <a:rPr lang="it-IT" sz="2000" dirty="0"/>
              <a:t>un adeguato metodo di ragionamento logico</a:t>
            </a:r>
          </a:p>
          <a:p>
            <a:r>
              <a:rPr lang="it-IT" sz="2000" dirty="0"/>
              <a:t>capacità di riflessione critica</a:t>
            </a:r>
          </a:p>
          <a:p>
            <a:r>
              <a:rPr lang="it-IT" sz="2000" dirty="0"/>
              <a:t>abilità nell’interpretazione di testi</a:t>
            </a:r>
          </a:p>
          <a:p>
            <a:r>
              <a:rPr lang="it-IT" sz="2000" dirty="0"/>
              <a:t>capacità di comunicare le proprie idee in modo chiaro</a:t>
            </a:r>
          </a:p>
          <a:p>
            <a:pPr marL="0" indent="0">
              <a:buNone/>
            </a:pPr>
            <a:r>
              <a:rPr lang="it-IT" sz="2000" dirty="0"/>
              <a:t>Si prevede che le attività possano fornire positive ricadute sulle materie curricolari, in particolare per quanto riguarda Italiano, Storia, Matematica e Scienze. 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13" name="Picture 4" descr="Lampadine bianche con una gialla che si distingue dalle altre">
            <a:extLst>
              <a:ext uri="{FF2B5EF4-FFF2-40B4-BE49-F238E27FC236}">
                <a16:creationId xmlns:a16="http://schemas.microsoft.com/office/drawing/2014/main" id="{A27A6698-95C7-4356-BA72-C18DC36EE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8" r="33638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588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63357-854B-3045-A616-4A393DA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EF0309-3A6B-7B45-B788-88482E2AADB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dirty="0"/>
              <a:t>Le competenze da sviluppare o consolidare sono individuate tra quelle previste dal Curricolo di Istituto ( competenze chiave europee). In particolare: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Acquisire ed interpretare l’informazione 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Individuare collegamenti e relazioni; trasferire in altri contesti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Organizzare il proprio apprendimento, individuando, scegliendo ed utilizzando varie fonti e varie modalità di informazione e di formazione (formale, non formale ed informale), anche in funzione dei tempi disponibili, delle proprie strategie e del proprio metodo di studio e di lavoro</a:t>
            </a:r>
          </a:p>
          <a:p>
            <a:r>
              <a:rPr lang="it-IT" sz="1800" dirty="0"/>
              <a:t>Assumere e portare a termine compiti e iniziative </a:t>
            </a:r>
          </a:p>
          <a:p>
            <a:r>
              <a:rPr lang="it-IT" sz="1800" dirty="0"/>
              <a:t> Pianificare e organizzare il proprio lavoro; realizzare semplici progetti </a:t>
            </a:r>
          </a:p>
          <a:p>
            <a:r>
              <a:rPr lang="it-IT" sz="1800" dirty="0"/>
              <a:t> Trovare soluzioni nuove a problemi di esperienza; adottare strategie di </a:t>
            </a:r>
            <a:r>
              <a:rPr lang="it-IT" sz="1800" dirty="0" err="1"/>
              <a:t>problem</a:t>
            </a:r>
            <a:r>
              <a:rPr lang="it-IT" sz="1800" dirty="0"/>
              <a:t> </a:t>
            </a:r>
            <a:r>
              <a:rPr lang="it-IT" sz="1800" dirty="0" err="1"/>
              <a:t>solving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217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F7170-9086-8F40-85AF-4D25E675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5C7D95-9535-1C47-A606-22BACC4664D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/>
              <a:t>Si utilizzerà principalmente il metodo induttivo, sollecitando gli alunni a porre domande ed a confrontare le risposte fornite da alcune scuole di pensiero</a:t>
            </a:r>
          </a:p>
          <a:p>
            <a:r>
              <a:rPr lang="it-IT" dirty="0"/>
              <a:t>Le attività saranno condotte principalmente con il metodo del </a:t>
            </a:r>
            <a:r>
              <a:rPr lang="it-IT" dirty="0" err="1"/>
              <a:t>circle</a:t>
            </a:r>
            <a:r>
              <a:rPr lang="it-IT" dirty="0"/>
              <a:t> time, del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solving</a:t>
            </a:r>
            <a:r>
              <a:rPr lang="it-IT" dirty="0"/>
              <a:t>, del </a:t>
            </a:r>
            <a:r>
              <a:rPr lang="it-IT" dirty="0" err="1"/>
              <a:t>role</a:t>
            </a:r>
            <a:r>
              <a:rPr lang="it-IT" dirty="0"/>
              <a:t> </a:t>
            </a:r>
            <a:r>
              <a:rPr lang="it-IT" dirty="0" err="1"/>
              <a:t>playing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56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56C36B-8F26-6C40-8599-4D911C3B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Prodotto finale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B61F0-6B1C-4944-84D1-4EF46EF83EC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it-IT" dirty="0"/>
              <a:t>Per la fine dell’anno scolastico si realizzerà una sorta di </a:t>
            </a:r>
            <a:r>
              <a:rPr lang="it-IT" i="1" dirty="0"/>
              <a:t>tableau vivant</a:t>
            </a:r>
            <a:r>
              <a:rPr lang="it-IT" dirty="0"/>
              <a:t> nel quale gli alunni si disporranno nella posizione assunta dai personaggi della «Scuola di Atene» e parleranno tra di loro in una sorta di dialogo a distanza per esporre ciascuno il proprio pensiero. </a:t>
            </a:r>
          </a:p>
          <a:p>
            <a:r>
              <a:rPr lang="it-IT" dirty="0"/>
              <a:t>Il dialogo sarà introdotto, inframmezzato e concluso da brevi esibizioni degli allievi di strumento ( in modalità concordata con i docenti)</a:t>
            </a:r>
          </a:p>
          <a:p>
            <a:r>
              <a:rPr lang="it-IT" dirty="0"/>
              <a:t>La rappresentazione potrà essere ripresa e pubblicata sul sito dell’Istituto ( possibilmente anche una parte del backstage per documentare l’attività didattica precedente).</a:t>
            </a:r>
          </a:p>
        </p:txBody>
      </p:sp>
    </p:spTree>
    <p:extLst>
      <p:ext uri="{BB962C8B-B14F-4D97-AF65-F5344CB8AC3E}">
        <p14:creationId xmlns:p14="http://schemas.microsoft.com/office/powerpoint/2010/main" val="410763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526</Words>
  <Application>Microsoft Macintosh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Facciamoci qualche domanda…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Obiettivi didattici</vt:lpstr>
      <vt:lpstr>Competenze</vt:lpstr>
      <vt:lpstr>Metodo</vt:lpstr>
      <vt:lpstr>Prodotto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Facciamoci qualche domanda…</dc:title>
  <dc:creator>balzano.paola@icfratellibandiera.info</dc:creator>
  <cp:lastModifiedBy>balzano.paola@icfratellibandiera.info</cp:lastModifiedBy>
  <cp:revision>1</cp:revision>
  <dcterms:created xsi:type="dcterms:W3CDTF">2021-10-12T14:46:18Z</dcterms:created>
  <dcterms:modified xsi:type="dcterms:W3CDTF">2021-10-12T16:38:16Z</dcterms:modified>
</cp:coreProperties>
</file>